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6"/>
  </p:notesMasterIdLst>
  <p:handoutMasterIdLst>
    <p:handoutMasterId r:id="rId7"/>
  </p:handoutMasterIdLst>
  <p:sldIdLst>
    <p:sldId id="329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FAF85B-2E3C-929A-C6AE-5C3648B1FC9A}" name="Courtney Skare" initials="CS" userId="S::caskare@wisc.edu::2a457690-767a-4ead-bbc5-4da489466bfc" providerId="AD"/>
  <p188:author id="{18915675-2B4A-16A3-C70A-A1491762D493}" name="Katie Landmark" initials="KL" userId="S::kjlandmark@wisc.edu::6c734679-481b-455a-bf1d-f9c724dae8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A0"/>
    <a:srgbClr val="3C9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9D934-4888-4791-8F92-96964AE8B7E3}" v="3" dt="2025-06-02T16:51:03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539" autoAdjust="0"/>
  </p:normalViewPr>
  <p:slideViewPr>
    <p:cSldViewPr snapToGrid="0">
      <p:cViewPr varScale="1">
        <p:scale>
          <a:sx n="103" d="100"/>
          <a:sy n="103" d="100"/>
        </p:scale>
        <p:origin x="1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2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39966-48A0-6200-9C47-9C5FED2FE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537F0-5270-D589-46BA-2AB903512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E2F34C-5802-4CA3-9245-7C8FBC075B9F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71943-E194-21D4-1C2A-94389214B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A5D64-9548-4CBA-8BF1-FECF948AE7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964324-ADC1-4771-8498-9CB4233E2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270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62C10B-A240-4B33-B985-EC41DE8FD3E1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F1E103E-CDE0-48A0-BF49-2AE208C8D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692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62C10B-A240-4B33-B985-EC41DE8FD3E1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E103E-CDE0-48A0-BF49-2AE208C8DB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3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A9F57-F766-CCF8-ECFA-ACF1B078D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1D012F6-EC4E-326C-BD2B-4FBAACA00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1019" y="2490537"/>
            <a:ext cx="8589962" cy="93846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D36E98B-166B-B5F2-BBFB-146E8FE9C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1019" y="3559680"/>
            <a:ext cx="8589962" cy="5888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50F5CF6-B0FE-EAA2-B1CD-D6278DB984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019" y="4238456"/>
            <a:ext cx="8589962" cy="5888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The WIDA logo.">
            <a:extLst>
              <a:ext uri="{FF2B5EF4-FFF2-40B4-BE49-F238E27FC236}">
                <a16:creationId xmlns:a16="http://schemas.microsoft.com/office/drawing/2014/main" id="{80F0CC77-727D-715B-E38B-B53BDFF4C4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457200"/>
            <a:ext cx="4263800" cy="1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E277E-019E-1D55-8797-B6A996034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7" y="5356139"/>
            <a:ext cx="1242203" cy="12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6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058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CDB15-992B-9593-562A-84FEA541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6" y="87359"/>
            <a:ext cx="1242203" cy="12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69486-B0C5-E020-D3A2-F6C485407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49" y="5706400"/>
            <a:ext cx="213935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16987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82936-015F-C57F-C61F-D5B786DEB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49" y="199664"/>
            <a:ext cx="213935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0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A1BF5-9629-2BD7-7F77-EC3D6740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174" y="5455318"/>
            <a:ext cx="1397026" cy="11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1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8"/>
            <a:ext cx="9911751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73231-8942-7193-72AD-796437CE8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174" y="206116"/>
            <a:ext cx="1397026" cy="11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AB567-3A30-1281-0FD0-BA9AE0CEE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56" y="5458552"/>
            <a:ext cx="1100644" cy="11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22230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CD60A-E8B0-AA37-836B-1D6E0BE9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56" y="209350"/>
            <a:ext cx="1100644" cy="11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8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22A8C-7057-1581-BF53-5F2BC2BAA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510443"/>
            <a:ext cx="1828800" cy="11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5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16987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7CE64-FD7D-4A3E-62D8-7322BBAD1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10312"/>
            <a:ext cx="1828800" cy="11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B35F1-C96B-CA4F-BBB2-1728C86F5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29C6212-4A30-D99A-660D-1665F8515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1019" y="2490537"/>
            <a:ext cx="8589962" cy="93846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B92AE93-B577-789E-E0F8-9AB209D95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1019" y="3559680"/>
            <a:ext cx="8589962" cy="5888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9F161D8-966C-0BE3-EB59-603F63FD8F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019" y="4238456"/>
            <a:ext cx="8589962" cy="5888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The WIDA logo.">
            <a:extLst>
              <a:ext uri="{FF2B5EF4-FFF2-40B4-BE49-F238E27FC236}">
                <a16:creationId xmlns:a16="http://schemas.microsoft.com/office/drawing/2014/main" id="{43E3FF4C-3D50-1200-1143-F357C0048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457200"/>
            <a:ext cx="4263800" cy="1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5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6DE40-CC18-35AE-9D79-762B7A75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97" y="5432080"/>
            <a:ext cx="78500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89721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DE7B6-88D2-CA07-41E2-595511400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6" y="210312"/>
            <a:ext cx="810883" cy="11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93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CC4ECD-0BCF-90C1-1CCA-2369BCA8D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853AE-B076-5296-F530-BD4340E68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2852737"/>
          </a:xfrm>
        </p:spPr>
        <p:txBody>
          <a:bodyPr anchor="ctr" anchorCtr="1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031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91C8-6E06-70A3-4D5A-B18DDCE4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0B2B-4C7B-1155-B20E-06EAC2BB6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562600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36FFC-CD5F-024C-48BB-4FF47B96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715000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270A-6A60-2D77-5085-94687084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828743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8BD1AA-53EE-CE58-F5B7-3B423837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F5CBD-3466-BB83-5C44-12F261455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791C8-6E06-70A3-4D5A-B18DDCE4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090287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0B2B-4C7B-1155-B20E-06EAC2BB6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35004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36FFC-CD5F-024C-48BB-4FF47B96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034" y="1371600"/>
            <a:ext cx="535004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270A-6A60-2D77-5085-94687084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576253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67C723-322D-DBBC-B567-01931D0F4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F5CBD-3466-BB83-5C44-12F261455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791C8-6E06-70A3-4D5A-B18DDCE4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0287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270A-6A60-2D77-5085-94687084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72289B-AF96-E018-B18C-C3EAE797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35004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CA18D54-D4E3-0115-6C7D-961C1A5546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034" y="1371600"/>
            <a:ext cx="535004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10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3A4-185D-D844-B18F-B31A1661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430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F37F-82C6-280E-536B-9DDB857C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5595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29CF-2073-477B-B39E-8D2036B2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236135"/>
            <a:ext cx="555955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55A3D-09B2-A944-5460-184F8BC7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7648" y="1371600"/>
            <a:ext cx="55595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8F1FC-84E6-08B1-1CF6-9C2FB322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7648" y="2236135"/>
            <a:ext cx="5559551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4534CB-BC96-28CE-108A-533F9DD4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00821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831277-29EC-D270-793F-631C1B485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297CE-07AB-1202-6E25-D6C0BE5DE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A73A4-185D-D844-B18F-B31A1661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13633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F37F-82C6-280E-536B-9DDB857C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3500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29CF-2073-477B-B39E-8D2036B2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236135"/>
            <a:ext cx="535004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55A3D-09B2-A944-5460-184F8BC7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0792" y="1371600"/>
            <a:ext cx="53500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8F1FC-84E6-08B1-1CF6-9C2FB322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0792" y="2236135"/>
            <a:ext cx="535004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4534CB-BC96-28CE-108A-533F9DD4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905770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E0003A-4DDF-E7BB-3EC4-26FEC9AF8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297CE-07AB-1202-6E25-D6C0BE5DE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A73A4-185D-D844-B18F-B31A1661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13633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F37F-82C6-280E-536B-9DDB857C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3500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29CF-2073-477B-B39E-8D2036B2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236135"/>
            <a:ext cx="535004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55A3D-09B2-A944-5460-184F8BC7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0792" y="1371600"/>
            <a:ext cx="53500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8F1FC-84E6-08B1-1CF6-9C2FB322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0792" y="2236135"/>
            <a:ext cx="535004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4534CB-BC96-28CE-108A-533F9DD4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4157001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3317-6410-4C1B-A9AF-FCD1EAD8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836B933-45C7-DD5B-8886-A7A24EFA1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56239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644306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78BD8-BD3B-1DE9-A290-C6A68AEF7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429334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2214-413A-DCC1-F67D-74D62B8F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6481-C82B-171A-1D46-38DCA0EDF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E3827-9326-0C4B-054B-9B99FA87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CB7779-5290-8E57-B677-803F1600B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0183" y="1007268"/>
            <a:ext cx="6149975" cy="4843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1974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9CFFB-CD48-9547-B195-7FCBB7D23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B0CDC-651B-53C4-A86F-D749EFAD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A2214-413A-DCC1-F67D-74D62B8F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6481-C82B-171A-1D46-38DCA0EDF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E3827-9326-0C4B-054B-9B99FA87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CB7779-5290-8E57-B677-803F1600B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0183" y="1007268"/>
            <a:ext cx="6012029" cy="4843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5340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8F508-8A7D-84D3-9617-30E8B406A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B0CDC-651B-53C4-A86F-D749EFAD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A2214-413A-DCC1-F67D-74D62B8F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6481-C82B-171A-1D46-38DCA0EDF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E3827-9326-0C4B-054B-9B99FA87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CB7779-5290-8E57-B677-803F1600B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0183" y="1007268"/>
            <a:ext cx="6012029" cy="4843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6624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62C9-774F-B59D-810A-D7AB5BE8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C84FF-7DE0-98CA-8B4E-7AEA5BE92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3A6B5-B988-BFE0-1420-DCB6502D0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A875-E54A-98DC-09DC-BD57390C8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243393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52022D-4620-6486-8A66-C989C350A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02DB1-76D8-AD7A-361D-115FB884A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662C9-774F-B59D-810A-D7AB5BE8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C84FF-7DE0-98CA-8B4E-7AEA5BE92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3A6B5-B988-BFE0-1420-DCB6502D0A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A875-E54A-98DC-09DC-BD57390C8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606430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001F3E-3CB1-C793-99C0-90E7FD564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02DB1-76D8-AD7A-361D-115FB884A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662C9-774F-B59D-810A-D7AB5BE8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C84FF-7DE0-98CA-8B4E-7AEA5BE92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3A6B5-B988-BFE0-1420-DCB6502D0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A875-E54A-98DC-09DC-BD57390C8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901015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73D9-72D9-32D3-B5F5-1339E8A6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B1FB1-495A-FF94-E976-D4CBD6655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E9DDA-EDFD-B2EB-158F-657F4561D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390334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81F3E-8DDE-AC90-BA2A-877C6AFD9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3EBF0-DEA5-5FE5-29D6-F2F91249B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1A59B-2B89-578F-6929-4A800B976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426353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F941AB-F870-ED2E-987D-18B3D26A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1363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10913633" cy="4499811"/>
          </a:xfrm>
        </p:spPr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62954-CE12-BA1D-4FF3-FB32FBC7E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3107F0-4323-D56D-9513-29273A3F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35148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10935148" cy="4499811"/>
          </a:xfrm>
        </p:spPr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62954-CE12-BA1D-4FF3-FB32FBC7E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5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BF227-3EA7-A8A4-1E9E-1CC6C729F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94" y="5486401"/>
            <a:ext cx="1406106" cy="11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635706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23343-C95D-A35F-98FD-AF6129BE9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94" y="175806"/>
            <a:ext cx="1406106" cy="11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6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B2755-4391-043F-1513-C17C80B8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4061" y="5292185"/>
            <a:ext cx="1613139" cy="13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72197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61560-D2A2-A72D-ECA2-604701CEC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5092" y="117958"/>
            <a:ext cx="1522108" cy="12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24863-B8C1-500B-5C8B-A220C320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AA87C-FB00-76F8-C2B7-2E2BB512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179" y="6438238"/>
            <a:ext cx="535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ACDFD-F1A1-E62D-1609-76734A57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11277600" cy="449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2C6CD-F92B-7C45-1FE4-83C60EE12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1" r:id="rId2"/>
    <p:sldLayoutId id="2147483711" r:id="rId3"/>
    <p:sldLayoutId id="2147483709" r:id="rId4"/>
    <p:sldLayoutId id="2147483710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17" r:id="rId11"/>
    <p:sldLayoutId id="2147483720" r:id="rId12"/>
    <p:sldLayoutId id="2147483719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694" r:id="rId22"/>
    <p:sldLayoutId id="2147483700" r:id="rId23"/>
    <p:sldLayoutId id="2147483732" r:id="rId24"/>
    <p:sldLayoutId id="2147483733" r:id="rId25"/>
    <p:sldLayoutId id="2147483701" r:id="rId26"/>
    <p:sldLayoutId id="2147483734" r:id="rId27"/>
    <p:sldLayoutId id="2147483735" r:id="rId28"/>
    <p:sldLayoutId id="2147483702" r:id="rId29"/>
    <p:sldLayoutId id="2147483703" r:id="rId30"/>
    <p:sldLayoutId id="2147483704" r:id="rId31"/>
    <p:sldLayoutId id="2147483736" r:id="rId32"/>
    <p:sldLayoutId id="2147483737" r:id="rId33"/>
    <p:sldLayoutId id="2147483705" r:id="rId34"/>
    <p:sldLayoutId id="2147483738" r:id="rId35"/>
    <p:sldLayoutId id="2147483739" r:id="rId36"/>
    <p:sldLayoutId id="2147483706" r:id="rId37"/>
    <p:sldLayoutId id="2147483707" r:id="rId3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29051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21BF-8AB1-53C0-D418-3A0A5FD0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WIDA Self-Paced Workshops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7C2AB99-B9FB-E74D-20F8-747A19059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5024"/>
            <a:ext cx="5535791" cy="3984201"/>
          </a:xfrm>
        </p:spPr>
        <p:txBody>
          <a:bodyPr>
            <a:noAutofit/>
          </a:bodyPr>
          <a:lstStyle/>
          <a:p>
            <a:pPr marL="1111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Available until August 31: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Desarrollando el español: las expectativas del lenguaje 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Developing Language for Learning in Mathematics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Engaging Multilingual Learners in Science: Making Sense of Phenomena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Exploring the WIDA PreK-3 Essential Actions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Let’s Play! Multilingual Children’s Joyful Learning in PreK-3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Making Language Visible in the Classroom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70F681-0DC4-67B5-CFB1-33203B1BB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992" y="1365024"/>
            <a:ext cx="5844818" cy="3984201"/>
          </a:xfrm>
        </p:spPr>
        <p:txBody>
          <a:bodyPr>
            <a:normAutofit/>
          </a:bodyPr>
          <a:lstStyle/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Newcomers: Promoting Success Through Strengthening Practice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Reading Comprehension Across Content Areas With Multilingual Learners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Reframing Education for Long-Term English Learners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/>
              </a:rPr>
              <a:t>Teaching Multilingual Learners Social Studies Through Multiple Perspectives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</a:rPr>
              <a:t>The WIDA ELD Standards Framework: A Collaborative Approach</a:t>
            </a:r>
          </a:p>
          <a:p>
            <a:pPr marL="3968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Evaluaciones del desarrollo del lenguaje a nivel de salón</a:t>
            </a:r>
            <a:endParaRPr kumimoji="0" lang="en-US" sz="17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C2D4-938A-0482-BEA7-4FCBD7EE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DFB65-AF1C-AD6F-7DBC-47AD779A6709}"/>
              </a:ext>
            </a:extLst>
          </p:cNvPr>
          <p:cNvSpPr txBox="1"/>
          <p:nvPr/>
        </p:nvSpPr>
        <p:spPr>
          <a:xfrm>
            <a:off x="2359061" y="4475113"/>
            <a:ext cx="7321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Relevant content for you and your colleagues: </a:t>
            </a:r>
            <a:endParaRPr lang="en-US" sz="2400" b="1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C782928-BFDE-2159-36A8-2808F4701829}"/>
              </a:ext>
            </a:extLst>
          </p:cNvPr>
          <p:cNvSpPr/>
          <p:nvPr/>
        </p:nvSpPr>
        <p:spPr>
          <a:xfrm>
            <a:off x="354191" y="4958033"/>
            <a:ext cx="3597607" cy="442896"/>
          </a:xfrm>
          <a:prstGeom prst="roundRect">
            <a:avLst/>
          </a:prstGeom>
          <a:solidFill>
            <a:srgbClr val="3C99D5">
              <a:alpha val="20000"/>
            </a:srgbClr>
          </a:solidFill>
          <a:ln>
            <a:solidFill>
              <a:srgbClr val="1268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ESL Teachers and Specialists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2FE8AE71-3F86-0DD3-C721-08224CF35757}"/>
              </a:ext>
            </a:extLst>
          </p:cNvPr>
          <p:cNvSpPr/>
          <p:nvPr/>
        </p:nvSpPr>
        <p:spPr>
          <a:xfrm>
            <a:off x="4510539" y="4958033"/>
            <a:ext cx="2525207" cy="442896"/>
          </a:xfrm>
          <a:prstGeom prst="roundRect">
            <a:avLst/>
          </a:prstGeom>
          <a:solidFill>
            <a:srgbClr val="3C99D5">
              <a:alpha val="20000"/>
            </a:srgbClr>
          </a:solidFill>
          <a:ln>
            <a:solidFill>
              <a:srgbClr val="1268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School Leaders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E7F0CAF-67FA-217C-9DE0-52DC550C1AFD}"/>
              </a:ext>
            </a:extLst>
          </p:cNvPr>
          <p:cNvSpPr/>
          <p:nvPr/>
        </p:nvSpPr>
        <p:spPr>
          <a:xfrm>
            <a:off x="7553381" y="4958033"/>
            <a:ext cx="4284428" cy="442896"/>
          </a:xfrm>
          <a:prstGeom prst="roundRect">
            <a:avLst/>
          </a:prstGeom>
          <a:solidFill>
            <a:srgbClr val="3C99D5">
              <a:alpha val="20000"/>
            </a:srgbClr>
          </a:solidFill>
          <a:ln>
            <a:solidFill>
              <a:srgbClr val="1268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Professional Learning Communities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A589B43-FF68-04D3-627E-5EEF2D941DA3}"/>
              </a:ext>
            </a:extLst>
          </p:cNvPr>
          <p:cNvSpPr/>
          <p:nvPr/>
        </p:nvSpPr>
        <p:spPr>
          <a:xfrm>
            <a:off x="354191" y="5513210"/>
            <a:ext cx="2926320" cy="435658"/>
          </a:xfrm>
          <a:prstGeom prst="roundRect">
            <a:avLst/>
          </a:prstGeom>
          <a:solidFill>
            <a:srgbClr val="3C99D5">
              <a:alpha val="20000"/>
            </a:srgbClr>
          </a:solidFill>
          <a:ln>
            <a:solidFill>
              <a:srgbClr val="1268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Bilingual Educators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89CF6C4-51B4-4446-A296-F19091A7D748}"/>
              </a:ext>
            </a:extLst>
          </p:cNvPr>
          <p:cNvSpPr/>
          <p:nvPr/>
        </p:nvSpPr>
        <p:spPr>
          <a:xfrm>
            <a:off x="4027334" y="5513210"/>
            <a:ext cx="3491615" cy="442896"/>
          </a:xfrm>
          <a:prstGeom prst="roundRect">
            <a:avLst/>
          </a:prstGeom>
          <a:solidFill>
            <a:srgbClr val="3C99D5">
              <a:alpha val="20000"/>
            </a:srgbClr>
          </a:solidFill>
          <a:ln>
            <a:solidFill>
              <a:srgbClr val="1268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PreK-12 Classroom Teachers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CEA92B-5639-F13F-1447-5A386DB6A02E}"/>
              </a:ext>
            </a:extLst>
          </p:cNvPr>
          <p:cNvSpPr/>
          <p:nvPr/>
        </p:nvSpPr>
        <p:spPr>
          <a:xfrm>
            <a:off x="8620815" y="5513210"/>
            <a:ext cx="3216994" cy="442896"/>
          </a:xfrm>
          <a:prstGeom prst="roundRect">
            <a:avLst/>
          </a:prstGeom>
          <a:solidFill>
            <a:srgbClr val="3C99D5">
              <a:alpha val="20000"/>
            </a:srgbClr>
          </a:solidFill>
          <a:ln>
            <a:solidFill>
              <a:srgbClr val="1268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Coaches and Facilitators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7D87E-867C-16F5-4AE8-9BE90A94EB65}"/>
              </a:ext>
            </a:extLst>
          </p:cNvPr>
          <p:cNvSpPr txBox="1"/>
          <p:nvPr/>
        </p:nvSpPr>
        <p:spPr>
          <a:xfrm>
            <a:off x="2542445" y="6058752"/>
            <a:ext cx="7714057" cy="369332"/>
          </a:xfrm>
          <a:prstGeom prst="rect">
            <a:avLst/>
          </a:prstGeom>
          <a:solidFill>
            <a:srgbClr val="FFAA0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Log into your WIDA Secure Portal Account for access!</a:t>
            </a:r>
          </a:p>
        </p:txBody>
      </p:sp>
    </p:spTree>
    <p:extLst>
      <p:ext uri="{BB962C8B-B14F-4D97-AF65-F5344CB8AC3E}">
        <p14:creationId xmlns:p14="http://schemas.microsoft.com/office/powerpoint/2010/main" val="3886592997"/>
      </p:ext>
    </p:extLst>
  </p:cSld>
  <p:clrMapOvr>
    <a:masterClrMapping/>
  </p:clrMapOvr>
</p:sld>
</file>

<file path=ppt/theme/theme1.xml><?xml version="1.0" encoding="utf-8"?>
<a:theme xmlns:a="http://schemas.openxmlformats.org/drawingml/2006/main" name="WIDA General">
  <a:themeElements>
    <a:clrScheme name="WIDA General">
      <a:dk1>
        <a:sysClr val="windowText" lastClr="000000"/>
      </a:dk1>
      <a:lt1>
        <a:sysClr val="window" lastClr="FFFFFF"/>
      </a:lt1>
      <a:dk2>
        <a:srgbClr val="1268A0"/>
      </a:dk2>
      <a:lt2>
        <a:srgbClr val="D7E3F3"/>
      </a:lt2>
      <a:accent1>
        <a:srgbClr val="2684C1"/>
      </a:accent1>
      <a:accent2>
        <a:srgbClr val="4E8724"/>
      </a:accent2>
      <a:accent3>
        <a:srgbClr val="DF9400"/>
      </a:accent3>
      <a:accent4>
        <a:srgbClr val="672B93"/>
      </a:accent4>
      <a:accent5>
        <a:srgbClr val="B12725"/>
      </a:accent5>
      <a:accent6>
        <a:srgbClr val="3C99D5"/>
      </a:accent6>
      <a:hlink>
        <a:srgbClr val="1268A0"/>
      </a:hlink>
      <a:folHlink>
        <a:srgbClr val="1268A0"/>
      </a:folHlink>
    </a:clrScheme>
    <a:fontScheme name="WIDA General">
      <a:majorFont>
        <a:latin typeface="Red Hat Display ExtraBold"/>
        <a:ea typeface=""/>
        <a:cs typeface=""/>
      </a:majorFont>
      <a:minorFont>
        <a:latin typeface="Red Hat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 WIDA General Template_Wide" id="{FDF4EA9F-1144-42AA-A5BB-B94EE3B66009}" vid="{49A30C3B-1FFA-4ADE-BB79-A1F9A65530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e29bb87e-0e7d-429d-bbbd-aff1f3b83421" xsi:nil="true"/>
    <Migrat xmlns="e29bb87e-0e7d-429d-bbbd-aff1f3b83421">true</Migrat>
    <FolderDescription xmlns="e29bb87e-0e7d-429d-bbbd-aff1f3b83421" xsi:nil="true"/>
    <_Flow_SignoffStatus xmlns="e29bb87e-0e7d-429d-bbbd-aff1f3b83421" xsi:nil="true"/>
    <lcf76f155ced4ddcb4097134ff3c332f xmlns="e29bb87e-0e7d-429d-bbbd-aff1f3b83421">
      <Terms xmlns="http://schemas.microsoft.com/office/infopath/2007/PartnerControls"/>
    </lcf76f155ced4ddcb4097134ff3c332f>
    <TaxCatchAll xmlns="dffc213f-309b-4b7f-9b4f-d096faa3bc86" xsi:nil="true"/>
    <ReviewDate xmlns="e29bb87e-0e7d-429d-bbbd-aff1f3b83421" xsi:nil="true"/>
    <NOTES0 xmlns="e29bb87e-0e7d-429d-bbbd-aff1f3b83421" xsi:nil="true"/>
    <Category xmlns="e29bb87e-0e7d-429d-bbbd-aff1f3b83421" xsi:nil="true"/>
    <Files xmlns="e29bb87e-0e7d-429d-bbbd-aff1f3b834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CA63BC875ED489E97D32C20A186CC" ma:contentTypeVersion="29" ma:contentTypeDescription="Create a new document." ma:contentTypeScope="" ma:versionID="d22c132c5f9e1727cbb8911c30f5a762">
  <xsd:schema xmlns:xsd="http://www.w3.org/2001/XMLSchema" xmlns:xs="http://www.w3.org/2001/XMLSchema" xmlns:p="http://schemas.microsoft.com/office/2006/metadata/properties" xmlns:ns2="e29bb87e-0e7d-429d-bbbd-aff1f3b83421" xmlns:ns3="dffc213f-309b-4b7f-9b4f-d096faa3bc86" targetNamespace="http://schemas.microsoft.com/office/2006/metadata/properties" ma:root="true" ma:fieldsID="b3d0de6925c31ba80f381665ef77f4f3" ns2:_="" ns3:_="">
    <xsd:import namespace="e29bb87e-0e7d-429d-bbbd-aff1f3b83421"/>
    <xsd:import namespace="dffc213f-309b-4b7f-9b4f-d096faa3bc86"/>
    <xsd:element name="properties">
      <xsd:complexType>
        <xsd:sequence>
          <xsd:element name="documentManagement">
            <xsd:complexType>
              <xsd:all>
                <xsd:element ref="ns2:FolderDescription" minOccurs="0"/>
                <xsd:element ref="ns2:NOTES0" minOccurs="0"/>
                <xsd:element ref="ns2:Migrat" minOccurs="0"/>
                <xsd:element ref="ns2:Notes" minOccurs="0"/>
                <xsd:element ref="ns2:_Flow_SignoffStatus" minOccurs="0"/>
                <xsd:element ref="ns2:ReviewDate" minOccurs="0"/>
                <xsd:element ref="ns2:Category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Metadata" minOccurs="0"/>
                <xsd:element ref="ns2:MediaServiceFastMetadata" minOccurs="0"/>
                <xsd:element ref="ns2:MediaServiceBillingMetadata" minOccurs="0"/>
                <xsd:element ref="ns2:Fil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b87e-0e7d-429d-bbbd-aff1f3b83421" elementFormDefault="qualified">
    <xsd:import namespace="http://schemas.microsoft.com/office/2006/documentManagement/types"/>
    <xsd:import namespace="http://schemas.microsoft.com/office/infopath/2007/PartnerControls"/>
    <xsd:element name="FolderDescription" ma:index="2" nillable="true" ma:displayName="Folder Description" ma:description="Description of the folder and purpose" ma:format="Dropdown" ma:internalName="FolderDescription" ma:readOnly="false">
      <xsd:simpleType>
        <xsd:restriction base="dms:Text">
          <xsd:maxLength value="255"/>
        </xsd:restriction>
      </xsd:simpleType>
    </xsd:element>
    <xsd:element name="NOTES0" ma:index="3" nillable="true" ma:displayName="NOTES" ma:format="Dropdown" ma:internalName="NOTES0" ma:readOnly="false">
      <xsd:simpleType>
        <xsd:restriction base="dms:Text">
          <xsd:maxLength value="255"/>
        </xsd:restriction>
      </xsd:simpleType>
    </xsd:element>
    <xsd:element name="Migrat" ma:index="4" nillable="true" ma:displayName="Keep" ma:default="1" ma:description="Keep or archive" ma:format="Dropdown" ma:internalName="Migrat" ma:readOnly="false">
      <xsd:simpleType>
        <xsd:restriction base="dms:Boolean"/>
      </xsd:simpleType>
    </xsd:element>
    <xsd:element name="Notes" ma:index="5" nillable="true" ma:displayName="Notes" ma:format="Dropdown" ma:internalName="Notes" ma:readOnly="false">
      <xsd:simpleType>
        <xsd:restriction base="dms:Text">
          <xsd:maxLength value="255"/>
        </xsd:restriction>
      </xsd:simpleType>
    </xsd:element>
    <xsd:element name="_Flow_SignoffStatus" ma:index="7" nillable="true" ma:displayName="Sign-off status" ma:internalName="Sign_x002d_off_x0020_status" ma:readOnly="false">
      <xsd:simpleType>
        <xsd:restriction base="dms:Text"/>
      </xsd:simpleType>
    </xsd:element>
    <xsd:element name="ReviewDate" ma:index="8" nillable="true" ma:displayName="Review Date" ma:format="DateOnly" ma:internalName="ReviewDate" ma:readOnly="false">
      <xsd:simpleType>
        <xsd:restriction base="dms:DateTime"/>
      </xsd:simpleType>
    </xsd:element>
    <xsd:element name="Category" ma:index="9" nillable="true" ma:displayName="Category" ma:format="Dropdown" ma:internalName="Category" ma:readOnly="false">
      <xsd:simpleType>
        <xsd:restriction base="dms:Choice">
          <xsd:enumeration value="Assessment"/>
          <xsd:enumeration value="Consortium and State Relations"/>
          <xsd:enumeration value="ELRP"/>
          <xsd:enumeration value="Information Technology"/>
          <xsd:enumeration value="Operations"/>
          <xsd:enumeration value="Communication and Marketing"/>
          <xsd:enumeration value="WIDA"/>
          <xsd:enumeration value="Subcontractor"/>
          <xsd:enumeration value="Appendices"/>
          <xsd:enumeration value="Choice 10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  <xsd:element name="Files" ma:index="34" nillable="true" ma:displayName="Files" ma:decimals="0" ma:format="Dropdown" ma:internalName="File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c213f-309b-4b7f-9b4f-d096faa3b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96a8ff45-9673-4143-9954-2417cbd4a023}" ma:internalName="TaxCatchAll" ma:readOnly="false" ma:showField="CatchAllData" ma:web="dffc213f-309b-4b7f-9b4f-d096faa3b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29259C-B9F8-49B2-895A-3E911DFC838E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dffc213f-309b-4b7f-9b4f-d096faa3bc86"/>
    <ds:schemaRef ds:uri="e29bb87e-0e7d-429d-bbbd-aff1f3b8342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832A87-04CC-4FBD-9390-98DBA29D87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69C179-41D8-4CAB-9453-EF1B10241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bb87e-0e7d-429d-bbbd-aff1f3b83421"/>
    <ds:schemaRef ds:uri="dffc213f-309b-4b7f-9b4f-d096faa3b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WIDA General Template_Wide</Template>
  <TotalTime>19</TotalTime>
  <Words>148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WIDA General</vt:lpstr>
      <vt:lpstr>WIDA Self-Paced Workshops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Author</dc:creator>
  <cp:lastModifiedBy>Author</cp:lastModifiedBy>
  <cp:revision>2</cp:revision>
  <dcterms:created xsi:type="dcterms:W3CDTF">2025-06-02T16:31:59Z</dcterms:created>
  <dcterms:modified xsi:type="dcterms:W3CDTF">2025-08-28T19:50:06Z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0x010100343CA63BC875ED489E97D32C20A186CC</vt:lpwstr>
  </property>
  <property fmtid="{D5CDD505-2E9C-101B-9397-08002B2CF9AE}" pid="3" name="MediaServiceImageTags">
    <vt:lpwstr/>
  </property>
</Properties>
</file>